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51" r:id="rId23"/>
    <p:sldId id="340" r:id="rId24"/>
    <p:sldId id="341" r:id="rId25"/>
    <p:sldId id="342" r:id="rId26"/>
    <p:sldId id="343" r:id="rId27"/>
    <p:sldId id="345" r:id="rId28"/>
    <p:sldId id="344" r:id="rId29"/>
    <p:sldId id="348" r:id="rId30"/>
    <p:sldId id="349" r:id="rId31"/>
    <p:sldId id="347" r:id="rId32"/>
    <p:sldId id="352" r:id="rId33"/>
    <p:sldId id="350" r:id="rId34"/>
    <p:sldId id="353" r:id="rId35"/>
    <p:sldId id="354" r:id="rId36"/>
    <p:sldId id="355" r:id="rId37"/>
    <p:sldId id="267" r:id="rId38"/>
    <p:sldId id="3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8"/>
    <p:restoredTop sz="94641"/>
  </p:normalViewPr>
  <p:slideViewPr>
    <p:cSldViewPr snapToGrid="0" snapToObjects="1">
      <p:cViewPr varScale="1">
        <p:scale>
          <a:sx n="93" d="100"/>
          <a:sy n="93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96229-B9F9-964F-972C-0E7F5D83FCD0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4E74F-CC11-C543-AFD1-D04B203A9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4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8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6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E74F-CC11-C543-AFD1-D04B203A99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CFCE-CDFA-DE4B-80A9-E0B60E409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12EA4-95EE-4540-A9F6-A5ADF0D27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91B0-D71C-6E41-9E8D-4CFC0AA4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D5CB7-CF4A-6E44-9E5D-ABA713C1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4B9B-C12D-8D4B-B410-544C3510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4F9-897E-A247-89D5-93F5C9EB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822A3-7827-F843-8706-49AA6A3DD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30AFE-5A7C-D042-A99A-671F5F5D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1BD7-5925-074D-80F1-42CC5252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4876-8DAE-A74F-8E8B-FE868F17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0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13E24-384E-8843-8BDF-524FDE83A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88EB-E68C-2D4D-BBA1-16E6C8D91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5044-B2E1-544F-8163-48AA2386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F17DA-854F-DE43-8461-5C210B89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C57C-42D1-8640-987B-8D948F94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0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1EE6-0DFC-D841-98BA-7E368554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4E29-278B-934D-8BFE-186EB74FD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E36D5-2C4D-724C-8686-874629E0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262BB-CE4E-4E42-81A5-072AA1C2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4D8C-5FA9-2240-8738-250F65C1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1BC5-67F8-8645-B120-0958F8A1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C634-E1C3-064D-945D-DE04E7CDE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D101E-F016-AF49-A646-CD8CDE0C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BD4D4-BF55-D045-8C70-74F6D36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B0FE-3CEE-F442-A71E-B035490E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ECC4-6857-7447-ABAE-78E1EE2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DEA2-FAFE-C642-9A1C-1BC7EE430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36870-A61B-584D-99FC-32DF16B48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FF86-4040-8340-A720-2AADD1CA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9066C-958E-1E4A-BEC8-F61DE047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C709E-9343-8145-9182-F39F49D1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5914-4C7A-8B42-A5A0-B375194B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79288-27B1-9A4C-810E-D7C7D36A3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7B6B6-FD46-C947-A316-5854108C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9367-8120-9948-8B7C-2D7AB6C48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42CC8-D13F-EF43-BC4A-30AD161A2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228DD-F315-9044-A53D-3CB90150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2E57E-4342-294D-AD4A-8646EAC7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01BCB-EE3B-F446-8727-B435452D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46A2-9030-4B41-95E1-7D317BB7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F1A91-EE33-634A-85B7-237236FD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DA5BA-B667-354F-BFC4-B281DF12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5817C-B5B5-C449-87A6-AED9EBBE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FE476-F8A8-FA43-B810-0EF14899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8E8F9-6934-7B4E-8D71-0F4A70CC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B6A00-1198-2D41-8CD9-9025F7B6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3784-7E9A-DF40-A08B-CC58F66A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DE8-C91B-DB4A-B796-6AF7C5E11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C0BA4-761C-BD4C-91ED-F30B052A5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D0F8E-5C96-1147-9906-495B7E5D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D3E73-B5BC-BC40-BF2C-A8226DF0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5A156-D8AD-F741-AE19-96DF82DF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04AC-2292-6C40-A2B0-0F9B8AE8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8C91B-3454-AD4C-A91D-78FB0D635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90D6A-CB0E-E548-B44A-ECB7888A6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5141F-5D3F-FE4B-926F-06C5F7E7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F8B7-903E-9444-9F82-819ED7AE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8FB3C-0205-BC4F-9252-9D536156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F00B4-4686-A543-9907-0EC61EA3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E069D-9D4A-0145-B531-CBEA0469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B185-3A35-3041-81C1-35E8C28CF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CC728-AA9E-2249-938A-6E9FCB749F7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1F81-657F-494E-8D3C-F3F5C7BA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C2C43-F0CF-704D-8D65-6030EA938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ACF4-F595-AD41-BFD1-9F0FA07AA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5A82-042B-904B-B9E4-478EAC63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990" y="1788790"/>
            <a:ext cx="9144000" cy="155884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Chapter 3: </a:t>
            </a:r>
            <a:br>
              <a:rPr lang="en-US" sz="4800" b="1" dirty="0"/>
            </a:br>
            <a:r>
              <a:rPr lang="en-US" sz="4800" b="1" dirty="0"/>
              <a:t>Describing Data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4157-A1C2-7747-A75F-AA4D6FF43169}"/>
              </a:ext>
            </a:extLst>
          </p:cNvPr>
          <p:cNvCxnSpPr>
            <a:cxnSpLocks/>
          </p:cNvCxnSpPr>
          <p:nvPr/>
        </p:nvCxnSpPr>
        <p:spPr>
          <a:xfrm>
            <a:off x="1629869" y="3360513"/>
            <a:ext cx="8064354" cy="0"/>
          </a:xfrm>
          <a:prstGeom prst="line">
            <a:avLst/>
          </a:prstGeom>
          <a:ln w="25400">
            <a:solidFill>
              <a:schemeClr val="tx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3CDF-149A-A54E-8C2E-527087E90069}"/>
              </a:ext>
            </a:extLst>
          </p:cNvPr>
          <p:cNvSpPr txBox="1"/>
          <p:nvPr/>
        </p:nvSpPr>
        <p:spPr>
          <a:xfrm>
            <a:off x="1616990" y="3499066"/>
            <a:ext cx="38432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BIOL201 WINTER 2020</a:t>
            </a:r>
            <a:endParaRPr lang="en-US" sz="2600" dirty="0"/>
          </a:p>
          <a:p>
            <a:r>
              <a:rPr lang="en-US" sz="2600" dirty="0"/>
              <a:t>Andrew M. Sackman, Ph.D.</a:t>
            </a:r>
          </a:p>
        </p:txBody>
      </p:sp>
    </p:spTree>
    <p:extLst>
      <p:ext uri="{BB962C8B-B14F-4D97-AF65-F5344CB8AC3E}">
        <p14:creationId xmlns:p14="http://schemas.microsoft.com/office/powerpoint/2010/main" val="425356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03E5-D312-B04E-B0F7-06A5AC3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Summing the deviations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5DD-C47B-5F40-A034-B3A748AF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measure the mass of five frogs we find in a pond</a:t>
            </a:r>
          </a:p>
          <a:p>
            <a:pPr marL="0" indent="0">
              <a:buNone/>
            </a:pPr>
            <a:r>
              <a:rPr lang="en-US" dirty="0"/>
              <a:t>Our sample is below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BDCA5-F1AA-0B49-A083-05EA16529487}"/>
              </a:ext>
            </a:extLst>
          </p:cNvPr>
          <p:cNvSpPr txBox="1"/>
          <p:nvPr/>
        </p:nvSpPr>
        <p:spPr>
          <a:xfrm>
            <a:off x="838200" y="3188677"/>
            <a:ext cx="106929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	Deviations (Y</a:t>
            </a:r>
            <a:r>
              <a:rPr lang="en-US" sz="2800" u="sng" baseline="-25000" dirty="0"/>
              <a:t>i</a:t>
            </a:r>
            <a:r>
              <a:rPr lang="en-US" sz="2800" u="sng" dirty="0"/>
              <a:t>-</a:t>
            </a:r>
            <a:r>
              <a:rPr lang="en-US" sz="2800" u="sng" dirty="0" err="1"/>
              <a:t>Ȳ</a:t>
            </a:r>
            <a:r>
              <a:rPr lang="en-US" sz="2800" u="sng" dirty="0"/>
              <a:t>)	Squares of deviations (Y</a:t>
            </a:r>
            <a:r>
              <a:rPr lang="en-US" sz="2800" u="sng" baseline="-25000" dirty="0"/>
              <a:t>i</a:t>
            </a:r>
            <a:r>
              <a:rPr lang="en-US" sz="2800" u="sng" dirty="0"/>
              <a:t>-</a:t>
            </a:r>
            <a:r>
              <a:rPr lang="en-US" sz="2800" u="sng" dirty="0" err="1"/>
              <a:t>Ȳ</a:t>
            </a:r>
            <a:r>
              <a:rPr lang="en-US" sz="2800" u="sng" dirty="0"/>
              <a:t>)</a:t>
            </a:r>
            <a:r>
              <a:rPr lang="en-US" sz="2800" u="sng" baseline="30000" dirty="0"/>
              <a:t>2</a:t>
            </a:r>
            <a:endParaRPr lang="en-US" sz="2800" u="sng" dirty="0"/>
          </a:p>
          <a:p>
            <a:r>
              <a:rPr lang="en-US" sz="2800" dirty="0"/>
              <a:t>1		105		(105-100) = 5		5 * 5 = 25</a:t>
            </a:r>
          </a:p>
          <a:p>
            <a:r>
              <a:rPr lang="en-US" sz="2800" dirty="0"/>
              <a:t>2		93		(93-100) = -7		-7 * -7 = 49</a:t>
            </a:r>
          </a:p>
          <a:p>
            <a:r>
              <a:rPr lang="en-US" sz="2800" dirty="0"/>
              <a:t>3		110		(110-100) = 10		10 * 10 = 100</a:t>
            </a:r>
          </a:p>
          <a:p>
            <a:r>
              <a:rPr lang="en-US" sz="2800" dirty="0"/>
              <a:t>4		79		(79-100) = -21		-21 * -21 = 441</a:t>
            </a:r>
          </a:p>
          <a:p>
            <a:r>
              <a:rPr lang="en-US" sz="2800" dirty="0"/>
              <a:t>5		113		(113-100) = 13		13 * 13 = 169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26C12-6D2D-F440-AF6C-0C7733B1752C}"/>
              </a:ext>
            </a:extLst>
          </p:cNvPr>
          <p:cNvSpPr txBox="1"/>
          <p:nvPr/>
        </p:nvSpPr>
        <p:spPr>
          <a:xfrm>
            <a:off x="5931877" y="2111459"/>
            <a:ext cx="121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_</a:t>
            </a:r>
          </a:p>
          <a:p>
            <a:r>
              <a:rPr lang="en-US" sz="3200" dirty="0"/>
              <a:t>Y=100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8038-66AB-1D49-B0F4-8BD0B9B9A34C}"/>
              </a:ext>
            </a:extLst>
          </p:cNvPr>
          <p:cNvSpPr txBox="1"/>
          <p:nvPr/>
        </p:nvSpPr>
        <p:spPr>
          <a:xfrm>
            <a:off x="5439507" y="6050290"/>
            <a:ext cx="4937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 of squared deviations = 784</a:t>
            </a:r>
          </a:p>
        </p:txBody>
      </p:sp>
    </p:spTree>
    <p:extLst>
      <p:ext uri="{BB962C8B-B14F-4D97-AF65-F5344CB8AC3E}">
        <p14:creationId xmlns:p14="http://schemas.microsoft.com/office/powerpoint/2010/main" val="99797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2F78-5737-9A4C-BEAD-7A8EADA8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FE03-30B1-984E-803D-5C795111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491" y="4001294"/>
            <a:ext cx="5304693" cy="194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= 784/(5-1) = 784 / 4 = 196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5B9DB-E872-DE4C-83F9-354B23D3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0" y="2809692"/>
            <a:ext cx="3845169" cy="2383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0D346-7E23-A442-A4CC-9A6FA59AE7BC}"/>
              </a:ext>
            </a:extLst>
          </p:cNvPr>
          <p:cNvSpPr txBox="1"/>
          <p:nvPr/>
        </p:nvSpPr>
        <p:spPr>
          <a:xfrm>
            <a:off x="1158623" y="1862862"/>
            <a:ext cx="4937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 of squared deviations = 784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BFC09-9BC6-A24D-81C9-F4152E75A5BD}"/>
              </a:ext>
            </a:extLst>
          </p:cNvPr>
          <p:cNvSpPr txBox="1"/>
          <p:nvPr/>
        </p:nvSpPr>
        <p:spPr>
          <a:xfrm>
            <a:off x="216409" y="5457678"/>
            <a:ext cx="11759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variance has units equal to the square of the original units of measurement</a:t>
            </a:r>
          </a:p>
          <a:p>
            <a:r>
              <a:rPr lang="en-US" sz="2800" dirty="0"/>
              <a:t>Also, note that we divide by n-1, not n</a:t>
            </a:r>
          </a:p>
        </p:txBody>
      </p:sp>
    </p:spTree>
    <p:extLst>
      <p:ext uri="{BB962C8B-B14F-4D97-AF65-F5344CB8AC3E}">
        <p14:creationId xmlns:p14="http://schemas.microsoft.com/office/powerpoint/2010/main" val="409587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2F78-5737-9A4C-BEAD-7A8EADA8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FE03-30B1-984E-803D-5C795111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0" y="5676098"/>
            <a:ext cx="11394832" cy="194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</a:t>
            </a:r>
            <a:r>
              <a:rPr lang="en-US" sz="3600" baseline="30000" dirty="0"/>
              <a:t>2</a:t>
            </a:r>
            <a:r>
              <a:rPr lang="en-US" sz="3600" dirty="0"/>
              <a:t> = 784/(5-1) = 784 / 4 = 196		s = sqrt(196) = 14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5B9DB-E872-DE4C-83F9-354B23D3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0" y="2809692"/>
            <a:ext cx="3845169" cy="2383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0D346-7E23-A442-A4CC-9A6FA59AE7BC}"/>
              </a:ext>
            </a:extLst>
          </p:cNvPr>
          <p:cNvSpPr txBox="1"/>
          <p:nvPr/>
        </p:nvSpPr>
        <p:spPr>
          <a:xfrm>
            <a:off x="1139543" y="1743677"/>
            <a:ext cx="10194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The standard deviation has units equal to the original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24945-5655-2B4E-A4E3-6E834327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93" y="2869284"/>
            <a:ext cx="4747846" cy="22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5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CBA6-33F3-9849-AB4A-3D61AD31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do</a:t>
            </a:r>
            <a:r>
              <a:rPr lang="en-US" i="1" dirty="0"/>
              <a:t> s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D862C-2D26-8549-BDF7-3ADCB8DC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46" y="1385888"/>
            <a:ext cx="8914108" cy="4452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AF5E6-EC28-F342-9322-0C5AB71344DE}"/>
              </a:ext>
            </a:extLst>
          </p:cNvPr>
          <p:cNvSpPr txBox="1"/>
          <p:nvPr/>
        </p:nvSpPr>
        <p:spPr>
          <a:xfrm>
            <a:off x="575514" y="5838092"/>
            <a:ext cx="11040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Remember that this only holds true if the underlying distribution is normal</a:t>
            </a:r>
          </a:p>
        </p:txBody>
      </p:sp>
    </p:spTree>
    <p:extLst>
      <p:ext uri="{BB962C8B-B14F-4D97-AF65-F5344CB8AC3E}">
        <p14:creationId xmlns:p14="http://schemas.microsoft.com/office/powerpoint/2010/main" val="278260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6DA9-4529-EF46-9CB3-817933B8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note on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4FAE-FEA7-1642-A64B-91C4D67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our mean is not a conveniently whole number, rounding errors at different steps in the statistical process can affect our final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carry as many digits as possible during calculations, and if you are using R or a calculator, avoid rounding at intermediate steps</a:t>
            </a:r>
          </a:p>
        </p:txBody>
      </p:sp>
    </p:spTree>
    <p:extLst>
      <p:ext uri="{BB962C8B-B14F-4D97-AF65-F5344CB8AC3E}">
        <p14:creationId xmlns:p14="http://schemas.microsoft.com/office/powerpoint/2010/main" val="135484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Coefficient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Measures of spread can be meaningless without information on location</a:t>
            </a:r>
          </a:p>
          <a:p>
            <a:pPr marL="0" indent="0">
              <a:buNone/>
            </a:pPr>
            <a:r>
              <a:rPr lang="en-US" dirty="0"/>
              <a:t>Suppose we are interested in the birth weights of African elephants and lowland gorillas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6F669-3DEA-7041-BFAB-41952E7A4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0"/>
          <a:stretch/>
        </p:blipFill>
        <p:spPr>
          <a:xfrm>
            <a:off x="4244571" y="3904321"/>
            <a:ext cx="3702858" cy="296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9B167-3828-424E-AA40-10BE6180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83" y="3832599"/>
            <a:ext cx="3551690" cy="2991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60154-1D15-604A-A454-0141FB35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27" y="3870661"/>
            <a:ext cx="3484196" cy="2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2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Coefficient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coefficient of variation</a:t>
            </a:r>
            <a:r>
              <a:rPr lang="en-US" dirty="0"/>
              <a:t> is the standard deviation expressed as a percentage of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6F669-3DEA-7041-BFAB-41952E7A4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0"/>
          <a:stretch/>
        </p:blipFill>
        <p:spPr>
          <a:xfrm>
            <a:off x="4244571" y="3904321"/>
            <a:ext cx="3702858" cy="296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9B167-3828-424E-AA40-10BE6180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83" y="3832599"/>
            <a:ext cx="3551690" cy="2991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60154-1D15-604A-A454-0141FB35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27" y="3870661"/>
            <a:ext cx="3484196" cy="2972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88771-00F0-DC42-959C-92EF6C9AF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052" y="2080340"/>
            <a:ext cx="2395245" cy="945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9C7180-453C-1047-B36E-492350C549F7}"/>
              </a:ext>
            </a:extLst>
          </p:cNvPr>
          <p:cNvSpPr txBox="1"/>
          <p:nvPr/>
        </p:nvSpPr>
        <p:spPr>
          <a:xfrm>
            <a:off x="838200" y="3115021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 = 1 lb. CV = 10%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3DC65-DA3B-9647-93EF-B6C8546A861C}"/>
              </a:ext>
            </a:extLst>
          </p:cNvPr>
          <p:cNvSpPr txBox="1"/>
          <p:nvPr/>
        </p:nvSpPr>
        <p:spPr>
          <a:xfrm>
            <a:off x="8608071" y="3109531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 = 10 lb.     CV = 10%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56108-951C-A846-A332-80F877C7E40D}"/>
              </a:ext>
            </a:extLst>
          </p:cNvPr>
          <p:cNvSpPr txBox="1"/>
          <p:nvPr/>
        </p:nvSpPr>
        <p:spPr>
          <a:xfrm>
            <a:off x="4871549" y="3204406"/>
            <a:ext cx="307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 = 1 lb.      CV = 1%</a:t>
            </a:r>
          </a:p>
        </p:txBody>
      </p:sp>
    </p:spTree>
    <p:extLst>
      <p:ext uri="{BB962C8B-B14F-4D97-AF65-F5344CB8AC3E}">
        <p14:creationId xmlns:p14="http://schemas.microsoft.com/office/powerpoint/2010/main" val="265029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Coefficient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also use the coefficient of variation to compare measurements in different units, i.e., is human height more variable than human mass?</a:t>
            </a:r>
          </a:p>
        </p:txBody>
      </p:sp>
    </p:spTree>
    <p:extLst>
      <p:ext uri="{BB962C8B-B14F-4D97-AF65-F5344CB8AC3E}">
        <p14:creationId xmlns:p14="http://schemas.microsoft.com/office/powerpoint/2010/main" val="270981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Note on changing our measurement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Multiplying our measurements by a constant or adding a constant can change the mean and measures of variance</a:t>
            </a:r>
          </a:p>
        </p:txBody>
      </p:sp>
    </p:spTree>
    <p:extLst>
      <p:ext uri="{BB962C8B-B14F-4D97-AF65-F5344CB8AC3E}">
        <p14:creationId xmlns:p14="http://schemas.microsoft.com/office/powerpoint/2010/main" val="300026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Note on changing our measurement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Multiplying our measurements by a constant or adding a constant can change the mean and measures of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A61F-E72C-E74D-B82A-0AC5DF65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3785055"/>
            <a:ext cx="1676400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29461-E2F2-CE45-AD9C-A6229236A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18" y="4331155"/>
            <a:ext cx="2209800" cy="1123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6A337-5F2B-3C4B-BEF4-021AFDB17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962" y="4045405"/>
            <a:ext cx="220980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2F562-4C4D-D84B-AB08-D8CBD2241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18" y="5378547"/>
            <a:ext cx="18288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14167-3919-5848-B99C-B671EBA6E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908" y="4608998"/>
            <a:ext cx="207645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C87B25-DA49-1749-A988-FDB22502AB0C}"/>
              </a:ext>
            </a:extLst>
          </p:cNvPr>
          <p:cNvSpPr txBox="1"/>
          <p:nvPr/>
        </p:nvSpPr>
        <p:spPr>
          <a:xfrm>
            <a:off x="606669" y="3261835"/>
            <a:ext cx="386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Multiplying by a constant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7946E-0691-CD4C-870A-E31EAD6CB55F}"/>
              </a:ext>
            </a:extLst>
          </p:cNvPr>
          <p:cNvSpPr txBox="1"/>
          <p:nvPr/>
        </p:nvSpPr>
        <p:spPr>
          <a:xfrm>
            <a:off x="7200777" y="3261835"/>
            <a:ext cx="2803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Adding a constant</a:t>
            </a:r>
          </a:p>
        </p:txBody>
      </p:sp>
    </p:spTree>
    <p:extLst>
      <p:ext uri="{BB962C8B-B14F-4D97-AF65-F5344CB8AC3E}">
        <p14:creationId xmlns:p14="http://schemas.microsoft.com/office/powerpoint/2010/main" val="182861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CB70-9ECE-CD49-8975-43D33FCC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describe 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C727-E51C-2743-8B97-CF0961FB2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Descriptive statistics</a:t>
            </a:r>
            <a:r>
              <a:rPr lang="en-US" dirty="0"/>
              <a:t> capture features of frequency distributions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specifically interested in the </a:t>
            </a:r>
            <a:r>
              <a:rPr lang="en-US" b="1" dirty="0"/>
              <a:t>location</a:t>
            </a:r>
            <a:r>
              <a:rPr lang="en-US" dirty="0"/>
              <a:t> and </a:t>
            </a:r>
            <a:r>
              <a:rPr lang="en-US" b="1" dirty="0"/>
              <a:t>spread</a:t>
            </a:r>
            <a:r>
              <a:rPr lang="en-US" dirty="0"/>
              <a:t> of a frequency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F316B-A05D-814A-9DCE-27E3D6F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3566160"/>
            <a:ext cx="658368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Note on changing our measurement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Multiplying our measurements by a constant or adding a constant can change the mean and measures of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87B25-DA49-1749-A988-FDB22502AB0C}"/>
              </a:ext>
            </a:extLst>
          </p:cNvPr>
          <p:cNvSpPr txBox="1"/>
          <p:nvPr/>
        </p:nvSpPr>
        <p:spPr>
          <a:xfrm>
            <a:off x="606669" y="2738615"/>
            <a:ext cx="386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Multiplying by a constant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E78A7-0077-ED4B-A68A-9F5C1BA1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01" y="3389877"/>
            <a:ext cx="4188555" cy="3468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49FAB-7D15-2D47-9259-23F701E2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64" y="3389877"/>
            <a:ext cx="4005942" cy="34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C53-4597-9A40-8DE8-56F2E1F5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Note on changing our measurement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7029-91A7-DD40-A44A-C58D05A7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690688"/>
            <a:ext cx="10978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Multiplying our measurements by a constant or adding a constant can change the mean and measures of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87B25-DA49-1749-A988-FDB22502AB0C}"/>
              </a:ext>
            </a:extLst>
          </p:cNvPr>
          <p:cNvSpPr txBox="1"/>
          <p:nvPr/>
        </p:nvSpPr>
        <p:spPr>
          <a:xfrm>
            <a:off x="606669" y="2738615"/>
            <a:ext cx="2803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Adding a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49FAB-7D15-2D47-9259-23F701E2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64" y="3389877"/>
            <a:ext cx="4005942" cy="340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A2E90-8AFD-1049-937C-26984649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01" y="3389877"/>
            <a:ext cx="4240640" cy="3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1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7824-22A5-DA4B-8BD6-942F76D8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mean from a frequency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875A3-AC73-B042-B16B-7AF022AAF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890" y="1531916"/>
            <a:ext cx="4932530" cy="5326084"/>
          </a:xfrm>
        </p:spPr>
      </p:pic>
    </p:spTree>
    <p:extLst>
      <p:ext uri="{BB962C8B-B14F-4D97-AF65-F5344CB8AC3E}">
        <p14:creationId xmlns:p14="http://schemas.microsoft.com/office/powerpoint/2010/main" val="157482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0913-3A43-BC4C-B5DC-47A43710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1D9C-2172-EB49-95A6-4C30E36A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is the middle observation in a set of data sorted from smallest to largest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68236-EAD2-AF48-8394-A644F5B9C725}"/>
              </a:ext>
            </a:extLst>
          </p:cNvPr>
          <p:cNvSpPr txBox="1"/>
          <p:nvPr/>
        </p:nvSpPr>
        <p:spPr>
          <a:xfrm>
            <a:off x="838200" y="3188677"/>
            <a:ext cx="32625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</a:t>
            </a:r>
          </a:p>
          <a:p>
            <a:r>
              <a:rPr lang="en-US" sz="2800" dirty="0"/>
              <a:t>1		105</a:t>
            </a:r>
          </a:p>
          <a:p>
            <a:r>
              <a:rPr lang="en-US" sz="2800" dirty="0"/>
              <a:t>2		93</a:t>
            </a:r>
          </a:p>
          <a:p>
            <a:r>
              <a:rPr lang="en-US" sz="2800" dirty="0"/>
              <a:t>3		110</a:t>
            </a:r>
          </a:p>
          <a:p>
            <a:r>
              <a:rPr lang="en-US" sz="2800" dirty="0"/>
              <a:t>4		79</a:t>
            </a:r>
          </a:p>
          <a:p>
            <a:r>
              <a:rPr lang="en-US" sz="2800" dirty="0"/>
              <a:t>5		113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93C4F-036F-F140-8028-989BEBF62321}"/>
              </a:ext>
            </a:extLst>
          </p:cNvPr>
          <p:cNvSpPr txBox="1"/>
          <p:nvPr/>
        </p:nvSpPr>
        <p:spPr>
          <a:xfrm>
            <a:off x="5544265" y="3923518"/>
            <a:ext cx="3525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79, 93, </a:t>
            </a:r>
            <a:r>
              <a:rPr lang="en-US" sz="2800" b="1" dirty="0"/>
              <a:t>105</a:t>
            </a:r>
            <a:r>
              <a:rPr lang="en-US" sz="2800" dirty="0"/>
              <a:t>, 110, 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47E83-D097-6F48-9608-18D211546D67}"/>
              </a:ext>
            </a:extLst>
          </p:cNvPr>
          <p:cNvSpPr txBox="1"/>
          <p:nvPr/>
        </p:nvSpPr>
        <p:spPr>
          <a:xfrm>
            <a:off x="6344816" y="5915608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33A859-E6C8-9743-B240-A929C7B9A9F8}"/>
              </a:ext>
            </a:extLst>
          </p:cNvPr>
          <p:cNvCxnSpPr/>
          <p:nvPr/>
        </p:nvCxnSpPr>
        <p:spPr>
          <a:xfrm flipV="1">
            <a:off x="6904653" y="4609321"/>
            <a:ext cx="0" cy="109728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9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0913-3A43-BC4C-B5DC-47A43710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1D9C-2172-EB49-95A6-4C30E36A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median</a:t>
            </a:r>
            <a:r>
              <a:rPr lang="en-US" dirty="0"/>
              <a:t> is the middle observation in a set of data sorted from smallest to largest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68236-EAD2-AF48-8394-A644F5B9C725}"/>
              </a:ext>
            </a:extLst>
          </p:cNvPr>
          <p:cNvSpPr txBox="1"/>
          <p:nvPr/>
        </p:nvSpPr>
        <p:spPr>
          <a:xfrm>
            <a:off x="838200" y="3188677"/>
            <a:ext cx="326256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</a:t>
            </a:r>
          </a:p>
          <a:p>
            <a:r>
              <a:rPr lang="en-US" sz="2800" dirty="0"/>
              <a:t>1		105</a:t>
            </a:r>
          </a:p>
          <a:p>
            <a:r>
              <a:rPr lang="en-US" sz="2800" dirty="0"/>
              <a:t>2		93</a:t>
            </a:r>
          </a:p>
          <a:p>
            <a:r>
              <a:rPr lang="en-US" sz="2800" dirty="0"/>
              <a:t>3		110</a:t>
            </a:r>
          </a:p>
          <a:p>
            <a:pPr marL="514350" indent="-514350">
              <a:buAutoNum type="arabicPlain" startAt="4"/>
            </a:pPr>
            <a:r>
              <a:rPr lang="en-US" sz="2800" dirty="0"/>
              <a:t>                 79</a:t>
            </a:r>
          </a:p>
          <a:p>
            <a:pPr marL="514350" indent="-514350">
              <a:buAutoNum type="arabicPlain" startAt="4"/>
            </a:pPr>
            <a:r>
              <a:rPr lang="en-US" sz="2800" dirty="0"/>
              <a:t>		113</a:t>
            </a:r>
          </a:p>
          <a:p>
            <a:r>
              <a:rPr lang="en-US" sz="2800" dirty="0"/>
              <a:t>6		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93C4F-036F-F140-8028-989BEBF62321}"/>
              </a:ext>
            </a:extLst>
          </p:cNvPr>
          <p:cNvSpPr txBox="1"/>
          <p:nvPr/>
        </p:nvSpPr>
        <p:spPr>
          <a:xfrm>
            <a:off x="5544265" y="3923518"/>
            <a:ext cx="352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79, 93, </a:t>
            </a:r>
            <a:r>
              <a:rPr lang="en-US" sz="2800" b="1" dirty="0"/>
              <a:t>100, 105</a:t>
            </a:r>
            <a:r>
              <a:rPr lang="en-US" sz="2800" dirty="0"/>
              <a:t>, 110, 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47E83-D097-6F48-9608-18D211546D67}"/>
              </a:ext>
            </a:extLst>
          </p:cNvPr>
          <p:cNvSpPr txBox="1"/>
          <p:nvPr/>
        </p:nvSpPr>
        <p:spPr>
          <a:xfrm>
            <a:off x="5098996" y="5359929"/>
            <a:ext cx="5256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Median = (100+105)/2 = 102.5</a:t>
            </a:r>
          </a:p>
        </p:txBody>
      </p:sp>
    </p:spTree>
    <p:extLst>
      <p:ext uri="{BB962C8B-B14F-4D97-AF65-F5344CB8AC3E}">
        <p14:creationId xmlns:p14="http://schemas.microsoft.com/office/powerpoint/2010/main" val="190520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79AD-1530-F648-9338-205AC37B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Interquartile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6060-157A-9B4D-8FF5-4D2C72F1A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quartile, median, and third quartile mark the 25%, 50%, and 75% divides in our sorted sample. The interquartile range is the span of the middle 50% of our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1039E-6CB2-3F4D-8545-27E56889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r="9288"/>
          <a:stretch/>
        </p:blipFill>
        <p:spPr>
          <a:xfrm>
            <a:off x="189722" y="2960687"/>
            <a:ext cx="11812555" cy="33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9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3E96-EA7D-494E-876E-89DE3859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 the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75D0-0136-D044-B397-A7134DD4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1" y="1825625"/>
            <a:ext cx="60089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Middle line = median</a:t>
            </a:r>
          </a:p>
          <a:p>
            <a:pPr marL="0" indent="0">
              <a:buNone/>
            </a:pPr>
            <a:r>
              <a:rPr lang="en-US" dirty="0"/>
              <a:t>Bounds of box = 1</a:t>
            </a:r>
            <a:r>
              <a:rPr lang="en-US" baseline="30000" dirty="0"/>
              <a:t>st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quartile</a:t>
            </a:r>
          </a:p>
          <a:p>
            <a:pPr marL="0" indent="0">
              <a:buNone/>
            </a:pPr>
            <a:r>
              <a:rPr lang="en-US" dirty="0"/>
              <a:t>Whiskers mark range of non-extreme values</a:t>
            </a:r>
          </a:p>
          <a:p>
            <a:pPr marL="0" indent="0">
              <a:buNone/>
            </a:pPr>
            <a:r>
              <a:rPr lang="en-US" dirty="0"/>
              <a:t>Extreme values = more than 1.5x interquartile range from box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CBBB9-5B99-B943-B9EB-1CB06CC5C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0" r="27412"/>
          <a:stretch/>
        </p:blipFill>
        <p:spPr>
          <a:xfrm>
            <a:off x="6307075" y="1766094"/>
            <a:ext cx="5046725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2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E0-99E4-AF4E-9EF0-B78D046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5"/>
            <a:ext cx="115139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 which measures of spread and location are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55C-8F45-D240-A151-E49734DD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put it the way a parent might, one is not better than the other, they’re just different.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tell us something different about our data.</a:t>
            </a:r>
          </a:p>
        </p:txBody>
      </p:sp>
    </p:spTree>
    <p:extLst>
      <p:ext uri="{BB962C8B-B14F-4D97-AF65-F5344CB8AC3E}">
        <p14:creationId xmlns:p14="http://schemas.microsoft.com/office/powerpoint/2010/main" val="941800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E0-99E4-AF4E-9EF0-B78D046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5"/>
            <a:ext cx="115139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 which measures of spread and location are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55C-8F45-D240-A151-E49734DD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Median and mean measure different aspects of the location of a distribution. The </a:t>
            </a:r>
            <a:r>
              <a:rPr lang="en-US" b="1" i="1" dirty="0"/>
              <a:t>median</a:t>
            </a:r>
            <a:r>
              <a:rPr lang="en-US" dirty="0"/>
              <a:t> is the middle value of the data, whereas the </a:t>
            </a:r>
            <a:r>
              <a:rPr lang="en-US" b="1" i="1" dirty="0"/>
              <a:t>mean</a:t>
            </a:r>
            <a:r>
              <a:rPr lang="en-US" dirty="0"/>
              <a:t> is its center of gravity.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B8AB0-242B-084D-9A87-79C8C8DF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7" t="26239" r="22419" b="44606"/>
          <a:stretch/>
        </p:blipFill>
        <p:spPr>
          <a:xfrm>
            <a:off x="1152134" y="3709046"/>
            <a:ext cx="9887732" cy="31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2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E0-99E4-AF4E-9EF0-B78D046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5"/>
            <a:ext cx="115139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 which measures of spread and location are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55C-8F45-D240-A151-E49734DD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Median and mean measure different aspects of the location of a distribution. The </a:t>
            </a:r>
            <a:r>
              <a:rPr lang="en-US" b="1" i="1" dirty="0"/>
              <a:t>median</a:t>
            </a:r>
            <a:r>
              <a:rPr lang="en-US" dirty="0"/>
              <a:t> is the middle value of the data, whereas the </a:t>
            </a:r>
            <a:r>
              <a:rPr lang="en-US" b="1" i="1" dirty="0"/>
              <a:t>mean</a:t>
            </a:r>
            <a:r>
              <a:rPr lang="en-US" dirty="0"/>
              <a:t> is its center of gravity. So the mean is sensitive to extreme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BB17D-F90D-B140-BC47-0F223A5D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22" y="3590892"/>
            <a:ext cx="10695155" cy="32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1257-25A2-7B41-9886-53CE426B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Measurements of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71B1-686B-0B42-B815-430894D7A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sample mean is the sum of all observations in a sample divided by </a:t>
            </a:r>
            <a:r>
              <a:rPr lang="en-US" i="1" dirty="0"/>
              <a:t>n</a:t>
            </a:r>
            <a:r>
              <a:rPr lang="en-US" dirty="0"/>
              <a:t>, the number of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65A3-E36D-FD4E-B466-DAE605B2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653857"/>
            <a:ext cx="29464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EDCED-9E0D-DF47-80F1-DBF9D3F4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4686300"/>
            <a:ext cx="6451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6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E0-99E4-AF4E-9EF0-B78D046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5"/>
            <a:ext cx="115139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 which measures of spread and location are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55C-8F45-D240-A151-E49734DD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mean is sensitive to extreme values.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108A7-9D5E-924A-A85A-4B69BAD3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492" y="2624140"/>
            <a:ext cx="5894186" cy="50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3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E0-99E4-AF4E-9EF0-B78D046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5"/>
            <a:ext cx="115139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 which measures of spread and location are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55C-8F45-D240-A151-E49734DD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it is calculated from the square of the deviations, the standard deviation is even more sensitive to extreme observations than is the mean.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Interquartile range might give better information of spread.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23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9320-FBBF-A548-BEC7-6F0188C1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more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F298-6F7C-4B4D-B1B2-B45F24EBE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Medians and quartiles are examples of percentiles and quantiles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 </a:t>
            </a:r>
            <a:r>
              <a:rPr lang="en-US" b="1" i="1" dirty="0"/>
              <a:t>percentile</a:t>
            </a:r>
            <a:r>
              <a:rPr lang="en-US" dirty="0"/>
              <a:t> of a measurement specifies the percentage of observations less than or equal to it; the remaining observations exceed it. The </a:t>
            </a:r>
            <a:r>
              <a:rPr lang="en-US" b="1" i="1" dirty="0"/>
              <a:t>quantile</a:t>
            </a:r>
            <a:r>
              <a:rPr lang="en-US" dirty="0"/>
              <a:t> of a measurement specifies the fraction of observations less than or equal to it.</a:t>
            </a:r>
          </a:p>
        </p:txBody>
      </p:sp>
    </p:spTree>
    <p:extLst>
      <p:ext uri="{BB962C8B-B14F-4D97-AF65-F5344CB8AC3E}">
        <p14:creationId xmlns:p14="http://schemas.microsoft.com/office/powerpoint/2010/main" val="35519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FE4D-CF83-8543-9FE7-AAEC238C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Yet another type of plot: The cumulative frequency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958DB-7F9F-E84F-A5B2-63E9F1F0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12" y="2127380"/>
            <a:ext cx="5574523" cy="576631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Cumulative relative frequency</a:t>
            </a:r>
            <a:r>
              <a:rPr lang="en-US" dirty="0"/>
              <a:t> at a given measurement is the fraction of observations less than or equal to that measurement.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Though less intuitive than a boxplot, the CDF conveys a lot of information, since every data point is represented.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C6309-DF7B-0D40-B8D1-ABC40233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9" r="22635"/>
          <a:stretch/>
        </p:blipFill>
        <p:spPr>
          <a:xfrm>
            <a:off x="5761135" y="1690688"/>
            <a:ext cx="6088912" cy="57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3B78-DDA2-B046-9762-D002C63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categorical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E5C1-9818-5449-95C3-CC3706A1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categorical variables (i.e., alive vs. dead, red vs. blue vs. green) we can use proportions, which are similar to a sample 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proportion of observations for a given category can be calculated as: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4E073-4D23-2F4B-A29F-A52AB99A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23" y="4136537"/>
            <a:ext cx="3966288" cy="12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4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3B78-DDA2-B046-9762-D002C63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categorical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E5C1-9818-5449-95C3-CC3706A1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proportions across all categories should sum to 1 (assuming no rounding error)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1597B-0CAD-CE45-AC56-354C330F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7" y="2649894"/>
            <a:ext cx="10523823" cy="36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A779-2C69-7B44-A3E0-FE2C9F85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04A9-A1AD-5347-85ED-AE8A00C92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err="1"/>
              <a:t>pollev.com</a:t>
            </a:r>
            <a:r>
              <a:rPr lang="en-US" sz="4000" dirty="0"/>
              <a:t>/</a:t>
            </a:r>
            <a:r>
              <a:rPr lang="en-US" sz="4000" dirty="0" err="1"/>
              <a:t>sackman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405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A6C-CF64-544F-BBD5-50D40802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4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4EBC-F173-8842-A521-31F3295D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896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/>
              <a:t>Chapter 4: Measuring Uncertainty</a:t>
            </a:r>
          </a:p>
        </p:txBody>
      </p:sp>
    </p:spTree>
    <p:extLst>
      <p:ext uri="{BB962C8B-B14F-4D97-AF65-F5344CB8AC3E}">
        <p14:creationId xmlns:p14="http://schemas.microsoft.com/office/powerpoint/2010/main" val="1930525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24AED-E926-2849-B3A2-498E314BA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Workshop time!</a:t>
            </a:r>
          </a:p>
        </p:txBody>
      </p:sp>
    </p:spTree>
    <p:extLst>
      <p:ext uri="{BB962C8B-B14F-4D97-AF65-F5344CB8AC3E}">
        <p14:creationId xmlns:p14="http://schemas.microsoft.com/office/powerpoint/2010/main" val="397749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449F-F648-764E-B758-6DB4CE4A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Measurements of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1E1F-0BE5-0940-A7DB-BA759326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common measure of spread is the </a:t>
            </a:r>
            <a:r>
              <a:rPr lang="en-US" b="1" dirty="0"/>
              <a:t>standard deviation</a:t>
            </a:r>
            <a:r>
              <a:rPr lang="en-US" dirty="0"/>
              <a:t>, which indicates how different measurements typically are from the 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calculate the </a:t>
            </a:r>
            <a:r>
              <a:rPr lang="en-US" b="1" dirty="0"/>
              <a:t>standard deviation (</a:t>
            </a:r>
            <a:r>
              <a:rPr lang="en-US" b="1" i="1" dirty="0"/>
              <a:t>s</a:t>
            </a:r>
            <a:r>
              <a:rPr lang="en-US" b="1" dirty="0"/>
              <a:t>) </a:t>
            </a:r>
            <a:r>
              <a:rPr lang="en-US" dirty="0"/>
              <a:t>from the </a:t>
            </a:r>
            <a:r>
              <a:rPr lang="en-US" b="1" dirty="0"/>
              <a:t>variance (s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  <a:r>
              <a:rPr lang="en-US" dirty="0"/>
              <a:t>, another measure of spread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measurements are useful for different purposes</a:t>
            </a:r>
          </a:p>
        </p:txBody>
      </p:sp>
    </p:spTree>
    <p:extLst>
      <p:ext uri="{BB962C8B-B14F-4D97-AF65-F5344CB8AC3E}">
        <p14:creationId xmlns:p14="http://schemas.microsoft.com/office/powerpoint/2010/main" val="244886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03E5-D312-B04E-B0F7-06A5AC3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5DD-C47B-5F40-A034-B3A748AF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we calculate the deviations for our data</a:t>
            </a:r>
          </a:p>
          <a:p>
            <a:pPr marL="0" indent="0">
              <a:buNone/>
            </a:pPr>
            <a:r>
              <a:rPr lang="en-US" dirty="0"/>
              <a:t>The deviation for each data point is just the difference between the measurement and the 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deviations should always sum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D0DB-E81D-FF46-B992-E8FA1DE2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31" y="3560621"/>
            <a:ext cx="2474546" cy="8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03E5-D312-B04E-B0F7-06A5AC3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Summing the deviations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5DD-C47B-5F40-A034-B3A748AF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measure the mass of five frogs we find in a pond</a:t>
            </a:r>
          </a:p>
          <a:p>
            <a:pPr marL="0" indent="0">
              <a:buNone/>
            </a:pPr>
            <a:r>
              <a:rPr lang="en-US" dirty="0"/>
              <a:t>Our sample is below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BDCA5-F1AA-0B49-A083-05EA16529487}"/>
              </a:ext>
            </a:extLst>
          </p:cNvPr>
          <p:cNvSpPr txBox="1"/>
          <p:nvPr/>
        </p:nvSpPr>
        <p:spPr>
          <a:xfrm>
            <a:off x="838200" y="3188677"/>
            <a:ext cx="32625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</a:t>
            </a:r>
          </a:p>
          <a:p>
            <a:r>
              <a:rPr lang="en-US" sz="2800" dirty="0"/>
              <a:t>1		105</a:t>
            </a:r>
          </a:p>
          <a:p>
            <a:r>
              <a:rPr lang="en-US" sz="2800" dirty="0"/>
              <a:t>2		93</a:t>
            </a:r>
          </a:p>
          <a:p>
            <a:r>
              <a:rPr lang="en-US" sz="2800" dirty="0"/>
              <a:t>3		110</a:t>
            </a:r>
          </a:p>
          <a:p>
            <a:r>
              <a:rPr lang="en-US" sz="2800" dirty="0"/>
              <a:t>4		79</a:t>
            </a:r>
          </a:p>
          <a:p>
            <a:r>
              <a:rPr lang="en-US" sz="2800" dirty="0"/>
              <a:t>5		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91865-F30E-5941-B1D1-056D961B93D2}"/>
              </a:ext>
            </a:extLst>
          </p:cNvPr>
          <p:cNvSpPr txBox="1"/>
          <p:nvPr/>
        </p:nvSpPr>
        <p:spPr>
          <a:xfrm>
            <a:off x="6260123" y="3141785"/>
            <a:ext cx="3329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sample mean is:</a:t>
            </a:r>
          </a:p>
          <a:p>
            <a:r>
              <a:rPr lang="en-US" sz="2800" u="sng" dirty="0"/>
              <a:t>105+93+110+79+113</a:t>
            </a:r>
          </a:p>
          <a:p>
            <a:r>
              <a:rPr lang="en-US" sz="2800" dirty="0"/>
              <a:t>	    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07A95-972D-4A4F-ABAA-3F1CF4B75BD0}"/>
              </a:ext>
            </a:extLst>
          </p:cNvPr>
          <p:cNvSpPr txBox="1"/>
          <p:nvPr/>
        </p:nvSpPr>
        <p:spPr>
          <a:xfrm>
            <a:off x="9559209" y="36693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=100</a:t>
            </a:r>
          </a:p>
        </p:txBody>
      </p:sp>
    </p:spTree>
    <p:extLst>
      <p:ext uri="{BB962C8B-B14F-4D97-AF65-F5344CB8AC3E}">
        <p14:creationId xmlns:p14="http://schemas.microsoft.com/office/powerpoint/2010/main" val="285478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03E5-D312-B04E-B0F7-06A5AC3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Summing the deviations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5DD-C47B-5F40-A034-B3A748AF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measure the mass of five frogs we find in a pond</a:t>
            </a:r>
          </a:p>
          <a:p>
            <a:pPr marL="0" indent="0">
              <a:buNone/>
            </a:pPr>
            <a:r>
              <a:rPr lang="en-US" dirty="0"/>
              <a:t>Our sample is below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BDCA5-F1AA-0B49-A083-05EA16529487}"/>
              </a:ext>
            </a:extLst>
          </p:cNvPr>
          <p:cNvSpPr txBox="1"/>
          <p:nvPr/>
        </p:nvSpPr>
        <p:spPr>
          <a:xfrm>
            <a:off x="838200" y="3188677"/>
            <a:ext cx="62172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	Deviations (Y</a:t>
            </a:r>
            <a:r>
              <a:rPr lang="en-US" sz="2800" u="sng" baseline="-25000" dirty="0"/>
              <a:t>i</a:t>
            </a:r>
            <a:r>
              <a:rPr lang="en-US" sz="2800" u="sng" dirty="0"/>
              <a:t>-</a:t>
            </a:r>
            <a:r>
              <a:rPr lang="en-US" sz="2800" u="sng" dirty="0" err="1"/>
              <a:t>Ȳ</a:t>
            </a:r>
            <a:r>
              <a:rPr lang="en-US" sz="2800" u="sng" dirty="0"/>
              <a:t>)</a:t>
            </a:r>
          </a:p>
          <a:p>
            <a:r>
              <a:rPr lang="en-US" sz="2800" dirty="0"/>
              <a:t>1		105		(105-100) = 5</a:t>
            </a:r>
          </a:p>
          <a:p>
            <a:r>
              <a:rPr lang="en-US" sz="2800" dirty="0"/>
              <a:t>2		93		(93-100) = -7</a:t>
            </a:r>
          </a:p>
          <a:p>
            <a:r>
              <a:rPr lang="en-US" sz="2800" dirty="0"/>
              <a:t>3		110		(110-100) = 10</a:t>
            </a:r>
          </a:p>
          <a:p>
            <a:r>
              <a:rPr lang="en-US" sz="2800" dirty="0"/>
              <a:t>4		79		(79-100) = -21</a:t>
            </a:r>
          </a:p>
          <a:p>
            <a:r>
              <a:rPr lang="en-US" sz="2800" dirty="0"/>
              <a:t>5		113		(113-100) =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26C12-6D2D-F440-AF6C-0C7733B1752C}"/>
              </a:ext>
            </a:extLst>
          </p:cNvPr>
          <p:cNvSpPr txBox="1"/>
          <p:nvPr/>
        </p:nvSpPr>
        <p:spPr>
          <a:xfrm>
            <a:off x="5931877" y="2111459"/>
            <a:ext cx="121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_</a:t>
            </a:r>
          </a:p>
          <a:p>
            <a:r>
              <a:rPr lang="en-US" sz="3200" dirty="0"/>
              <a:t>Y=100</a:t>
            </a:r>
          </a:p>
        </p:txBody>
      </p:sp>
    </p:spTree>
    <p:extLst>
      <p:ext uri="{BB962C8B-B14F-4D97-AF65-F5344CB8AC3E}">
        <p14:creationId xmlns:p14="http://schemas.microsoft.com/office/powerpoint/2010/main" val="102368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03E5-D312-B04E-B0F7-06A5AC3E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Summing the deviations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5DD-C47B-5F40-A034-B3A748AF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measure the mass of five frogs we find in a pond</a:t>
            </a:r>
          </a:p>
          <a:p>
            <a:pPr marL="0" indent="0">
              <a:buNone/>
            </a:pPr>
            <a:r>
              <a:rPr lang="en-US" dirty="0"/>
              <a:t>Our sample is below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BDCA5-F1AA-0B49-A083-05EA16529487}"/>
              </a:ext>
            </a:extLst>
          </p:cNvPr>
          <p:cNvSpPr txBox="1"/>
          <p:nvPr/>
        </p:nvSpPr>
        <p:spPr>
          <a:xfrm>
            <a:off x="838200" y="3188677"/>
            <a:ext cx="62172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Sample	Mass (g)	Deviations (Y</a:t>
            </a:r>
            <a:r>
              <a:rPr lang="en-US" sz="2800" u="sng" baseline="-25000" dirty="0"/>
              <a:t>i</a:t>
            </a:r>
            <a:r>
              <a:rPr lang="en-US" sz="2800" u="sng" dirty="0"/>
              <a:t>-</a:t>
            </a:r>
            <a:r>
              <a:rPr lang="en-US" sz="2800" u="sng" dirty="0" err="1"/>
              <a:t>Ȳ</a:t>
            </a:r>
            <a:r>
              <a:rPr lang="en-US" sz="2800" u="sng" dirty="0"/>
              <a:t>)</a:t>
            </a:r>
          </a:p>
          <a:p>
            <a:r>
              <a:rPr lang="en-US" sz="2800" dirty="0"/>
              <a:t>1		105		(105-100) = 5</a:t>
            </a:r>
          </a:p>
          <a:p>
            <a:r>
              <a:rPr lang="en-US" sz="2800" dirty="0"/>
              <a:t>2		93		(93-100) = -7</a:t>
            </a:r>
          </a:p>
          <a:p>
            <a:r>
              <a:rPr lang="en-US" sz="2800" dirty="0"/>
              <a:t>3		110		(110-100) = 10</a:t>
            </a:r>
          </a:p>
          <a:p>
            <a:r>
              <a:rPr lang="en-US" sz="2800" dirty="0"/>
              <a:t>4		79		(79-100) = -21</a:t>
            </a:r>
          </a:p>
          <a:p>
            <a:r>
              <a:rPr lang="en-US" sz="2800" dirty="0"/>
              <a:t>5		113		(113-100) =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26C12-6D2D-F440-AF6C-0C7733B1752C}"/>
              </a:ext>
            </a:extLst>
          </p:cNvPr>
          <p:cNvSpPr txBox="1"/>
          <p:nvPr/>
        </p:nvSpPr>
        <p:spPr>
          <a:xfrm>
            <a:off x="5931877" y="2111459"/>
            <a:ext cx="121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_</a:t>
            </a:r>
          </a:p>
          <a:p>
            <a:r>
              <a:rPr lang="en-US" sz="3200" dirty="0"/>
              <a:t>Y=100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8038-66AB-1D49-B0F4-8BD0B9B9A34C}"/>
              </a:ext>
            </a:extLst>
          </p:cNvPr>
          <p:cNvSpPr txBox="1"/>
          <p:nvPr/>
        </p:nvSpPr>
        <p:spPr>
          <a:xfrm>
            <a:off x="3540369" y="6070668"/>
            <a:ext cx="3311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 of deviations = 0</a:t>
            </a:r>
          </a:p>
        </p:txBody>
      </p:sp>
    </p:spTree>
    <p:extLst>
      <p:ext uri="{BB962C8B-B14F-4D97-AF65-F5344CB8AC3E}">
        <p14:creationId xmlns:p14="http://schemas.microsoft.com/office/powerpoint/2010/main" val="188780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2F78-5737-9A4C-BEAD-7A8EADA8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FE03-30B1-984E-803D-5C795111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the average deviation is 0, we average the squares of the deviations to get a measurement of spread. This also makes all of our values positive.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5B9DB-E872-DE4C-83F9-354B23D3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6" y="3306396"/>
            <a:ext cx="3845169" cy="2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9024</TotalTime>
  <Words>1550</Words>
  <Application>Microsoft Macintosh PowerPoint</Application>
  <PresentationFormat>Widescreen</PresentationFormat>
  <Paragraphs>178</Paragraphs>
  <Slides>38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Chapter 3:  Describing Data</vt:lpstr>
      <vt:lpstr>How do we describe our data?</vt:lpstr>
      <vt:lpstr>Measurements of location</vt:lpstr>
      <vt:lpstr>Measurements of spread</vt:lpstr>
      <vt:lpstr>Calculating s and s2</vt:lpstr>
      <vt:lpstr>Summing the deviations</vt:lpstr>
      <vt:lpstr>Summing the deviations</vt:lpstr>
      <vt:lpstr>Summing the deviations</vt:lpstr>
      <vt:lpstr>Calculating s and s2</vt:lpstr>
      <vt:lpstr>Summing the deviations</vt:lpstr>
      <vt:lpstr>Calculating s and s2</vt:lpstr>
      <vt:lpstr>Calculating s and s2</vt:lpstr>
      <vt:lpstr>So what do s and s2 mean?</vt:lpstr>
      <vt:lpstr>Quick note on rounding</vt:lpstr>
      <vt:lpstr>Coefficient of variation</vt:lpstr>
      <vt:lpstr>Coefficient of variation</vt:lpstr>
      <vt:lpstr>Coefficient of variation</vt:lpstr>
      <vt:lpstr>Note on changing our measurement scales</vt:lpstr>
      <vt:lpstr>Note on changing our measurement scales</vt:lpstr>
      <vt:lpstr>Note on changing our measurement scales</vt:lpstr>
      <vt:lpstr>Note on changing our measurement scales</vt:lpstr>
      <vt:lpstr>Calculating mean from a frequency table</vt:lpstr>
      <vt:lpstr>Median</vt:lpstr>
      <vt:lpstr>Median</vt:lpstr>
      <vt:lpstr>Interquartile range</vt:lpstr>
      <vt:lpstr>Consider the box plot</vt:lpstr>
      <vt:lpstr>So which measures of spread and location are best?</vt:lpstr>
      <vt:lpstr>So which measures of spread and location are best?</vt:lpstr>
      <vt:lpstr>So which measures of spread and location are best?</vt:lpstr>
      <vt:lpstr>So which measures of spread and location are best?</vt:lpstr>
      <vt:lpstr>So which measures of spread and location are best?</vt:lpstr>
      <vt:lpstr>Some more terminology</vt:lpstr>
      <vt:lpstr>Yet another type of plot: The cumulative frequency distribution</vt:lpstr>
      <vt:lpstr>What about categorical variables?</vt:lpstr>
      <vt:lpstr>What about categorical variables?</vt:lpstr>
      <vt:lpstr>PowerPoint Presentation</vt:lpstr>
      <vt:lpstr>Next class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Sackman</dc:creator>
  <cp:lastModifiedBy>Andrew Sackman</cp:lastModifiedBy>
  <cp:revision>92</cp:revision>
  <cp:lastPrinted>2019-09-16T14:29:51Z</cp:lastPrinted>
  <dcterms:created xsi:type="dcterms:W3CDTF">2019-07-10T14:25:50Z</dcterms:created>
  <dcterms:modified xsi:type="dcterms:W3CDTF">2020-01-21T12:58:23Z</dcterms:modified>
</cp:coreProperties>
</file>